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2" r:id="rId3"/>
    <p:sldId id="259" r:id="rId4"/>
    <p:sldId id="261" r:id="rId5"/>
    <p:sldId id="260" r:id="rId6"/>
    <p:sldId id="263" r:id="rId7"/>
    <p:sldId id="264" r:id="rId8"/>
    <p:sldId id="265" r:id="rId9"/>
    <p:sldId id="266" r:id="rId10"/>
    <p:sldId id="267" r:id="rId11"/>
    <p:sldId id="257" r:id="rId12"/>
    <p:sldId id="25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8" d="100"/>
          <a:sy n="68" d="100"/>
        </p:scale>
        <p:origin x="-136" y="4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Firelight title.png"/>
          <p:cNvPicPr>
            <a:picLocks noChangeAspect="1"/>
          </p:cNvPicPr>
          <p:nvPr/>
        </p:nvPicPr>
        <p:blipFill>
          <a:blip r:embed="rId2" cstate="print"/>
          <a:srcRect l="43431" t="21353" b="20413"/>
          <a:stretch>
            <a:fillRect/>
          </a:stretch>
        </p:blipFill>
        <p:spPr>
          <a:xfrm>
            <a:off x="0" y="0"/>
            <a:ext cx="3672304" cy="6858000"/>
          </a:xfrm>
          <a:prstGeom prst="rect">
            <a:avLst/>
          </a:prstGeom>
        </p:spPr>
      </p:pic>
      <p:sp>
        <p:nvSpPr>
          <p:cNvPr id="2" name="Title 1"/>
          <p:cNvSpPr>
            <a:spLocks noGrp="1"/>
          </p:cNvSpPr>
          <p:nvPr>
            <p:ph type="ctrTitle"/>
          </p:nvPr>
        </p:nvSpPr>
        <p:spPr>
          <a:xfrm>
            <a:off x="1752600" y="1219200"/>
            <a:ext cx="6400800" cy="1600200"/>
          </a:xfrm>
        </p:spPr>
        <p:txBody>
          <a:bodyPr anchor="b" anchorCtr="0"/>
          <a:lstStyle>
            <a:lvl1pPr algn="l">
              <a:defRPr>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stStyle>
          <a:p>
            <a:r>
              <a:rPr lang="en-US" smtClean="0"/>
              <a:t>Click to edit Master title style</a:t>
            </a:r>
            <a:endParaRPr/>
          </a:p>
        </p:txBody>
      </p:sp>
      <p:sp>
        <p:nvSpPr>
          <p:cNvPr id="3" name="Subtitle 2"/>
          <p:cNvSpPr>
            <a:spLocks noGrp="1"/>
          </p:cNvSpPr>
          <p:nvPr>
            <p:ph type="subTitle" idx="1"/>
          </p:nvPr>
        </p:nvSpPr>
        <p:spPr>
          <a:xfrm>
            <a:off x="2438400" y="2971800"/>
            <a:ext cx="5715000" cy="1295400"/>
          </a:xfrm>
        </p:spPr>
        <p:txBody>
          <a:bodyPr>
            <a:normAutofit/>
          </a:bodyPr>
          <a:lstStyle>
            <a:lvl1pPr marL="0" indent="0" algn="l">
              <a:buNone/>
              <a:defRPr sz="1800">
                <a:gradFill flip="none" rotWithShape="1">
                  <a:gsLst>
                    <a:gs pos="0">
                      <a:schemeClr val="tx1">
                        <a:alpha val="70000"/>
                      </a:schemeClr>
                    </a:gs>
                    <a:gs pos="50000">
                      <a:schemeClr val="tx1">
                        <a:alpha val="80000"/>
                      </a:schemeClr>
                    </a:gs>
                    <a:gs pos="100000">
                      <a:schemeClr val="tx1">
                        <a:alpha val="90000"/>
                      </a:schemeClr>
                    </a:gs>
                  </a:gsLst>
                  <a:lin ang="0" scaled="0"/>
                  <a:tileRect/>
                </a:gra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228600" y="5943600"/>
            <a:ext cx="2133600" cy="228600"/>
          </a:xfrm>
        </p:spPr>
        <p:txBody>
          <a:bodyPr/>
          <a:lstStyle>
            <a:lvl1pPr algn="l">
              <a:defRPr/>
            </a:lvl1p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11"/>
          </p:nvPr>
        </p:nvSpPr>
        <p:spPr>
          <a:xfrm>
            <a:off x="228600" y="5715000"/>
            <a:ext cx="2667000" cy="228600"/>
          </a:xfrm>
        </p:spPr>
        <p:txBody>
          <a:bodyPr/>
          <a:lstStyle/>
          <a:p>
            <a:endParaRPr lang="en-GB" dirty="0"/>
          </a:p>
        </p:txBody>
      </p:sp>
      <p:sp>
        <p:nvSpPr>
          <p:cNvPr id="6" name="Slide Number Placeholder 5"/>
          <p:cNvSpPr>
            <a:spLocks noGrp="1"/>
          </p:cNvSpPr>
          <p:nvPr>
            <p:ph type="sldNum" sz="quarter" idx="12"/>
          </p:nvPr>
        </p:nvSpPr>
        <p:spPr>
          <a:xfrm>
            <a:off x="228600" y="6248400"/>
            <a:ext cx="533400" cy="228600"/>
          </a:xfrm>
        </p:spPr>
        <p:txBody>
          <a:bodyPr/>
          <a:lstStyle>
            <a:lvl1pPr algn="l">
              <a:defRPr/>
            </a:lvl1pPr>
          </a:lstStyle>
          <a:p>
            <a:fld id="{430CB5E7-D0CC-480F-84A5-B7FEEBC9F223}"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1734209" y="2057400"/>
            <a:ext cx="5678424" cy="3886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4200" y="533400"/>
            <a:ext cx="1752600" cy="4343399"/>
          </a:xfrm>
        </p:spPr>
        <p:txBody>
          <a:bodyPr vert="eaVert"/>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1447800" y="533401"/>
            <a:ext cx="5029200" cy="54229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Firelight section.png"/>
          <p:cNvPicPr>
            <a:picLocks noChangeAspect="1"/>
          </p:cNvPicPr>
          <p:nvPr/>
        </p:nvPicPr>
        <p:blipFill>
          <a:blip r:embed="rId2" cstate="print"/>
          <a:srcRect l="7678" r="8563" b="31688"/>
          <a:stretch>
            <a:fillRect/>
          </a:stretch>
        </p:blipFill>
        <p:spPr>
          <a:xfrm>
            <a:off x="0" y="3048000"/>
            <a:ext cx="9144000" cy="3810000"/>
          </a:xfrm>
          <a:prstGeom prst="rect">
            <a:avLst/>
          </a:prstGeom>
        </p:spPr>
      </p:pic>
      <p:sp>
        <p:nvSpPr>
          <p:cNvPr id="2" name="Title 1"/>
          <p:cNvSpPr>
            <a:spLocks noGrp="1"/>
          </p:cNvSpPr>
          <p:nvPr>
            <p:ph type="title"/>
          </p:nvPr>
        </p:nvSpPr>
        <p:spPr>
          <a:xfrm>
            <a:off x="876300" y="2057400"/>
            <a:ext cx="7391400" cy="1590675"/>
          </a:xfrm>
        </p:spPr>
        <p:txBody>
          <a:bodyPr anchor="b" anchorCtr="0">
            <a:normAutofit/>
          </a:bodyPr>
          <a:lstStyle>
            <a:lvl1pPr algn="ctr">
              <a:defRPr sz="4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877546" y="3810000"/>
            <a:ext cx="5388909" cy="1423987"/>
          </a:xfrm>
        </p:spPr>
        <p:txBody>
          <a:bodyPr vert="horz" lIns="91440" tIns="45720" rIns="91440" bIns="45720" rtlCol="0">
            <a:normAutofit/>
          </a:bodyPr>
          <a:lstStyle>
            <a:lvl1pPr marL="0" indent="0" algn="ctr" defTabSz="914400" rtl="0" eaLnBrk="1" latinLnBrk="0" hangingPunct="1">
              <a:spcBef>
                <a:spcPts val="1500"/>
              </a:spcBef>
              <a:buFontTx/>
              <a:buNone/>
              <a:defRPr sz="1800" kern="120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p>
            <a:r>
              <a:rPr lang="en-US" smtClean="0"/>
              <a:t>Click to edit Master title style</a:t>
            </a:r>
            <a:endParaRPr/>
          </a:p>
        </p:txBody>
      </p:sp>
      <p:sp>
        <p:nvSpPr>
          <p:cNvPr id="3" name="Content Placeholder 2"/>
          <p:cNvSpPr>
            <a:spLocks noGrp="1"/>
          </p:cNvSpPr>
          <p:nvPr>
            <p:ph sz="half" idx="1"/>
          </p:nvPr>
        </p:nvSpPr>
        <p:spPr>
          <a:xfrm>
            <a:off x="13716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029200" y="2057401"/>
            <a:ext cx="2743200" cy="3898900"/>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1368" y="274638"/>
            <a:ext cx="5681265" cy="14779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3716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029200" y="1967753"/>
            <a:ext cx="2743200" cy="639762"/>
          </a:xfrm>
        </p:spPr>
        <p:txBody>
          <a:bodyPr anchor="ctr" anchorCtr="0">
            <a:noAutofit/>
          </a:bodyPr>
          <a:lstStyle>
            <a:lvl1pPr marL="0" indent="0" algn="ctr">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2819400"/>
            <a:ext cx="2743200" cy="3136900"/>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8488"/>
          </a:xfrm>
        </p:spPr>
        <p:txBody>
          <a:bodyPr anchor="ctr" anchorCtr="0">
            <a:norm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3886200" y="438150"/>
            <a:ext cx="4419600" cy="5118100"/>
          </a:xfrm>
        </p:spPr>
        <p:txBody>
          <a:bodyPr>
            <a:normAutofit/>
          </a:bodyPr>
          <a:lstStyle>
            <a:lvl1pPr>
              <a:defRPr sz="22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3439" y="2514600"/>
            <a:ext cx="1985962" cy="2362200"/>
          </a:xfrm>
        </p:spPr>
        <p:txBody>
          <a:bodyPr anchor="t" anchorCtr="0">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8" name="Picture 7" descr="Content caption.png"/>
          <p:cNvPicPr>
            <a:picLocks noChangeAspect="1"/>
          </p:cNvPicPr>
          <p:nvPr/>
        </p:nvPicPr>
        <p:blipFill>
          <a:blip r:embed="rId2" cstate="print"/>
          <a:srcRect l="11342" t="23079" r="13047"/>
          <a:stretch>
            <a:fillRect/>
          </a:stretch>
        </p:blipFill>
        <p:spPr>
          <a:xfrm>
            <a:off x="0" y="0"/>
            <a:ext cx="9144000" cy="6095345"/>
          </a:xfrm>
          <a:prstGeom prst="rect">
            <a:avLst/>
          </a:prstGeom>
        </p:spPr>
      </p:pic>
      <p:sp>
        <p:nvSpPr>
          <p:cNvPr id="2" name="Title 1"/>
          <p:cNvSpPr>
            <a:spLocks noGrp="1"/>
          </p:cNvSpPr>
          <p:nvPr>
            <p:ph type="title"/>
          </p:nvPr>
        </p:nvSpPr>
        <p:spPr>
          <a:xfrm>
            <a:off x="835025" y="438150"/>
            <a:ext cx="2743200" cy="1619250"/>
          </a:xfrm>
        </p:spPr>
        <p:txBody>
          <a:bodyPr vert="horz" lIns="91440" tIns="45720" rIns="91440" bIns="45720" rtlCol="0" anchor="ctr" anchorCtr="0">
            <a:normAutofit/>
          </a:bodyPr>
          <a:lstStyle>
            <a:lvl1pPr algn="l" defTabSz="914400" rtl="0" eaLnBrk="1" latinLnBrk="0" hangingPunct="1">
              <a:spcBef>
                <a:spcPct val="0"/>
              </a:spcBef>
              <a:buNone/>
              <a:defRPr sz="3600" b="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575050" y="685800"/>
            <a:ext cx="5264150" cy="4648200"/>
          </a:xfrm>
          <a:prstGeom prst="ellipse">
            <a:avLst/>
          </a:prstGeom>
          <a:ln w="127000">
            <a:solidFill>
              <a:schemeClr val="tx1">
                <a:alpha val="10000"/>
              </a:schemeClr>
            </a:solidFill>
          </a:ln>
          <a:effectLst>
            <a:innerShdw blurRad="190500">
              <a:prstClr val="black">
                <a:alpha val="75000"/>
              </a:prstClr>
            </a:inn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2104" y="2514600"/>
            <a:ext cx="1984248" cy="2359152"/>
          </a:xfrm>
        </p:spPr>
        <p:txBody>
          <a:bodyPr vert="horz" lIns="91440" tIns="45720" rIns="91440" bIns="45720" rtlCol="0" anchor="t" anchorCtr="0">
            <a:normAutofit/>
          </a:bodyPr>
          <a:lstStyle>
            <a:lvl1pPr marL="0" indent="0">
              <a:buNone/>
              <a:defRPr sz="14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15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207CF5FB-8BFB-4910-9FDC-45453997A584}" type="datetimeFigureOut">
              <a:rPr lang="en-GB" smtClean="0"/>
              <a:pPr/>
              <a:t>03/05/2011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30CB5E7-D0CC-480F-84A5-B7FEEBC9F223}"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2" name="Picture 11" descr="Firelight content.png"/>
          <p:cNvPicPr>
            <a:picLocks noChangeAspect="1"/>
          </p:cNvPicPr>
          <p:nvPr/>
        </p:nvPicPr>
        <p:blipFill>
          <a:blip r:embed="rId13" cstate="print"/>
          <a:srcRect l="10260" t="11518" r="6261" b="8745"/>
          <a:stretch>
            <a:fillRect/>
          </a:stretch>
        </p:blipFill>
        <p:spPr>
          <a:xfrm>
            <a:off x="0" y="0"/>
            <a:ext cx="9144000" cy="6858000"/>
          </a:xfrm>
          <a:prstGeom prst="rect">
            <a:avLst/>
          </a:prstGeom>
        </p:spPr>
      </p:pic>
      <p:sp>
        <p:nvSpPr>
          <p:cNvPr id="2" name="Title Placeholder 1"/>
          <p:cNvSpPr>
            <a:spLocks noGrp="1"/>
          </p:cNvSpPr>
          <p:nvPr>
            <p:ph type="title"/>
          </p:nvPr>
        </p:nvSpPr>
        <p:spPr>
          <a:xfrm>
            <a:off x="1731368" y="274638"/>
            <a:ext cx="5681265" cy="1477962"/>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2057400" y="2057400"/>
            <a:ext cx="50292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858000" y="6477000"/>
            <a:ext cx="21336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207CF5FB-8BFB-4910-9FDC-45453997A584}" type="datetimeFigureOut">
              <a:rPr lang="en-GB" smtClean="0"/>
              <a:pPr/>
              <a:t>03/05/2011</a:t>
            </a:fld>
            <a:endParaRPr lang="en-GB" dirty="0"/>
          </a:p>
        </p:txBody>
      </p:sp>
      <p:sp>
        <p:nvSpPr>
          <p:cNvPr id="5" name="Footer Placeholder 4"/>
          <p:cNvSpPr>
            <a:spLocks noGrp="1"/>
          </p:cNvSpPr>
          <p:nvPr>
            <p:ph type="ftr" sz="quarter" idx="3"/>
          </p:nvPr>
        </p:nvSpPr>
        <p:spPr>
          <a:xfrm>
            <a:off x="228600" y="6477000"/>
            <a:ext cx="2895600" cy="228600"/>
          </a:xfrm>
          <a:prstGeom prst="rect">
            <a:avLst/>
          </a:prstGeom>
        </p:spPr>
        <p:txBody>
          <a:bodyPr vert="horz" lIns="91440" tIns="45720" rIns="91440" bIns="45720" rtlCol="0" anchor="b" anchorCtr="0">
            <a:normAutofit/>
          </a:bodyPr>
          <a:lstStyle>
            <a:lvl1pPr algn="l" defTabSz="914400" rtl="0" eaLnBrk="1" latinLnBrk="0" hangingPunct="1">
              <a:spcBef>
                <a:spcPct val="0"/>
              </a:spcBef>
              <a:buNone/>
              <a:defRPr sz="10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endParaRPr lang="en-GB" dirty="0"/>
          </a:p>
        </p:txBody>
      </p:sp>
      <p:sp>
        <p:nvSpPr>
          <p:cNvPr id="6" name="Slide Number Placeholder 5"/>
          <p:cNvSpPr>
            <a:spLocks noGrp="1"/>
          </p:cNvSpPr>
          <p:nvPr>
            <p:ph type="sldNum" sz="quarter" idx="4"/>
          </p:nvPr>
        </p:nvSpPr>
        <p:spPr>
          <a:xfrm>
            <a:off x="8458200" y="6248400"/>
            <a:ext cx="533400" cy="228600"/>
          </a:xfrm>
          <a:prstGeom prst="rect">
            <a:avLst/>
          </a:prstGeom>
        </p:spPr>
        <p:txBody>
          <a:bodyPr vert="horz" lIns="91440" tIns="45720" rIns="91440" bIns="45720" rtlCol="0" anchor="b" anchorCtr="0">
            <a:normAutofit/>
          </a:bodyPr>
          <a:lstStyle>
            <a:lvl1pPr algn="r" defTabSz="914400" rtl="0" eaLnBrk="1" latinLnBrk="0" hangingPunct="1">
              <a:spcBef>
                <a:spcPct val="0"/>
              </a:spcBef>
              <a:buNone/>
              <a:defRPr sz="11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n-lt"/>
                <a:ea typeface="+mj-ea"/>
                <a:cs typeface="+mj-cs"/>
              </a:defRPr>
            </a:lvl1pPr>
          </a:lstStyle>
          <a:p>
            <a:fld id="{430CB5E7-D0CC-480F-84A5-B7FEEBC9F223}" type="slidenum">
              <a:rPr lang="en-GB" smtClean="0"/>
              <a:pPr/>
              <a:t>‹#›</a:t>
            </a:fld>
            <a:endParaRPr lang="en-GB"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spc="0" baseline="0">
          <a:gradFill flip="none" rotWithShape="1">
            <a:gsLst>
              <a:gs pos="0">
                <a:schemeClr val="tx1">
                  <a:alpha val="70000"/>
                </a:schemeClr>
              </a:gs>
              <a:gs pos="50000">
                <a:schemeClr val="tx1">
                  <a:alpha val="80000"/>
                </a:schemeClr>
              </a:gs>
              <a:gs pos="100000">
                <a:schemeClr val="tx1">
                  <a:alpha val="90000"/>
                </a:schemeClr>
              </a:gs>
            </a:gsLst>
            <a:lin ang="0" scaled="0"/>
            <a:tileRect/>
          </a:gradFill>
          <a:latin typeface="+mj-lt"/>
          <a:ea typeface="+mj-ea"/>
          <a:cs typeface="+mj-cs"/>
        </a:defRPr>
      </a:lvl1pPr>
    </p:titleStyle>
    <p:bodyStyle>
      <a:lvl1pPr marL="342900" indent="-342900" algn="l" defTabSz="914400" rtl="0" eaLnBrk="1" latinLnBrk="0" hangingPunct="1">
        <a:spcBef>
          <a:spcPts val="1500"/>
        </a:spcBef>
        <a:buFontTx/>
        <a:buBlip>
          <a:blip r:embed="rId14"/>
        </a:buBlip>
        <a:defRPr sz="20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1pPr>
      <a:lvl2pPr marL="742950" indent="-28575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2pPr>
      <a:lvl3pPr marL="1143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3pPr>
      <a:lvl4pPr marL="1600200" indent="-228600" algn="l" defTabSz="914400" rtl="0" eaLnBrk="1" latinLnBrk="0" hangingPunct="1">
        <a:spcBef>
          <a:spcPts val="1500"/>
        </a:spcBef>
        <a:buFontTx/>
        <a:buBlip>
          <a:blip r:embed="rId15"/>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4pPr>
      <a:lvl5pPr marL="20574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5pPr>
      <a:lvl6pPr marL="25146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6pPr>
      <a:lvl7pPr marL="29718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7pPr>
      <a:lvl8pPr marL="34290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8pPr>
      <a:lvl9pPr marL="3886200" indent="-228600" algn="l" defTabSz="914400" rtl="0" eaLnBrk="1" latinLnBrk="0" hangingPunct="1">
        <a:spcBef>
          <a:spcPts val="1500"/>
        </a:spcBef>
        <a:buFontTx/>
        <a:buBlip>
          <a:blip r:embed="rId14"/>
        </a:buBlip>
        <a:defRPr sz="1600" kern="1200">
          <a:gradFill>
            <a:gsLst>
              <a:gs pos="0">
                <a:schemeClr val="tx1">
                  <a:alpha val="70000"/>
                </a:schemeClr>
              </a:gs>
              <a:gs pos="50000">
                <a:schemeClr val="tx1">
                  <a:alpha val="80000"/>
                </a:schemeClr>
              </a:gs>
              <a:gs pos="100000">
                <a:schemeClr val="tx1">
                  <a:alpha val="90000"/>
                </a:schemeClr>
              </a:gs>
            </a:gsLst>
            <a:lin ang="0" scaled="0"/>
          </a:gra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thnologue.com/ethno_docs/distribution.asp?by=siz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altalang.com/beyond-words/2010/04/05/the-most-popular-foreign-languages-foreign-language-enrollment-in-u-s-schools/" TargetMode="External"/><Relationship Id="rId2" Type="http://schemas.openxmlformats.org/officeDocument/2006/relationships/hyperlink" Target="http://www.forbes.com/2008/02/22/popular-foreign-languages-tech-language_sp08-cx_rr_0222foreign_slide_2.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ref8"/><Relationship Id="rId2" Type="http://schemas.openxmlformats.org/officeDocument/2006/relationships/hyperlink" Target="#ref5"/><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uardian.co.uk/politics/theresama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4509120"/>
            <a:ext cx="6400800" cy="1872208"/>
          </a:xfrm>
        </p:spPr>
        <p:txBody>
          <a:bodyPr>
            <a:normAutofit lnSpcReduction="10000"/>
          </a:bodyPr>
          <a:lstStyle/>
          <a:p>
            <a:pPr marL="355600" indent="-355600" algn="ctr"/>
            <a:r>
              <a:rPr lang="en-GB" sz="2000" dirty="0" smtClean="0"/>
              <a:t>The Future of Language Teaching at University</a:t>
            </a:r>
          </a:p>
          <a:p>
            <a:pPr marL="355600" indent="-355600" algn="ctr"/>
            <a:r>
              <a:rPr lang="en-GB" sz="2000" dirty="0" smtClean="0"/>
              <a:t>LLAS Conference</a:t>
            </a:r>
          </a:p>
          <a:p>
            <a:pPr marL="355600" indent="-355600" algn="ctr"/>
            <a:r>
              <a:rPr lang="en-GB" sz="2000" dirty="0" smtClean="0"/>
              <a:t>University of Dundee</a:t>
            </a:r>
          </a:p>
          <a:p>
            <a:pPr marL="355600" indent="-355600" algn="ctr"/>
            <a:r>
              <a:rPr lang="en-GB" sz="2000" dirty="0" smtClean="0"/>
              <a:t>4.4.2011</a:t>
            </a:r>
          </a:p>
          <a:p>
            <a:endParaRPr lang="en-GB" sz="2000" dirty="0" smtClean="0"/>
          </a:p>
          <a:p>
            <a:endParaRPr lang="en-GB" dirty="0"/>
          </a:p>
        </p:txBody>
      </p:sp>
      <p:sp>
        <p:nvSpPr>
          <p:cNvPr id="4" name="Title 3"/>
          <p:cNvSpPr>
            <a:spLocks noGrp="1"/>
          </p:cNvSpPr>
          <p:nvPr>
            <p:ph type="ctrTitle"/>
          </p:nvPr>
        </p:nvSpPr>
        <p:spPr>
          <a:xfrm>
            <a:off x="1752600" y="1219200"/>
            <a:ext cx="6400800" cy="2929880"/>
          </a:xfrm>
        </p:spPr>
        <p:txBody>
          <a:bodyPr>
            <a:normAutofit fontScale="90000"/>
          </a:bodyPr>
          <a:lstStyle/>
          <a:p>
            <a:r>
              <a:rPr lang="en-GB" b="1" dirty="0" smtClean="0"/>
              <a:t>The languages marketplace: what does the world look like, what languages do we need and how do we get into new markets?</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Breaking into New Markets</a:t>
            </a:r>
            <a:endParaRPr lang="en-GB" dirty="0"/>
          </a:p>
        </p:txBody>
      </p:sp>
      <p:sp>
        <p:nvSpPr>
          <p:cNvPr id="3" name="Content Placeholder 2"/>
          <p:cNvSpPr>
            <a:spLocks noGrp="1"/>
          </p:cNvSpPr>
          <p:nvPr>
            <p:ph idx="1"/>
          </p:nvPr>
        </p:nvSpPr>
        <p:spPr/>
        <p:txBody>
          <a:bodyPr/>
          <a:lstStyle/>
          <a:p>
            <a:r>
              <a:rPr lang="en-GB" dirty="0" smtClean="0">
                <a:latin typeface="+mj-lt"/>
              </a:rPr>
              <a:t>Curriculum reform</a:t>
            </a:r>
          </a:p>
          <a:p>
            <a:r>
              <a:rPr lang="en-GB" dirty="0" smtClean="0">
                <a:latin typeface="+mj-lt"/>
              </a:rPr>
              <a:t>Using agents</a:t>
            </a:r>
          </a:p>
          <a:p>
            <a:r>
              <a:rPr lang="en-GB" dirty="0" smtClean="0">
                <a:latin typeface="+mj-lt"/>
              </a:rPr>
              <a:t>Setting up overseas offices/campuses</a:t>
            </a:r>
          </a:p>
          <a:p>
            <a:r>
              <a:rPr lang="en-GB" dirty="0" smtClean="0">
                <a:latin typeface="+mj-lt"/>
              </a:rPr>
              <a:t>Working with Student Recruitment to</a:t>
            </a:r>
          </a:p>
          <a:p>
            <a:pPr lvl="1"/>
            <a:r>
              <a:rPr lang="en-GB" dirty="0" smtClean="0">
                <a:latin typeface="+mj-lt"/>
              </a:rPr>
              <a:t>Develop marketable programmes</a:t>
            </a:r>
          </a:p>
          <a:p>
            <a:pPr lvl="1"/>
            <a:r>
              <a:rPr lang="en-GB" dirty="0" smtClean="0">
                <a:latin typeface="+mj-lt"/>
              </a:rPr>
              <a:t>Cooperate with target universities to change their curricula in preparation for study in UK</a:t>
            </a:r>
          </a:p>
          <a:p>
            <a:r>
              <a:rPr lang="en-GB" dirty="0" smtClean="0">
                <a:latin typeface="+mj-lt"/>
              </a:rPr>
              <a:t>Acknowledging split between research and service teaching</a:t>
            </a:r>
            <a:endParaRPr lang="en-GB"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31368" y="274638"/>
            <a:ext cx="5681265" cy="1354162"/>
          </a:xfrm>
        </p:spPr>
        <p:txBody>
          <a:bodyPr>
            <a:normAutofit/>
          </a:bodyPr>
          <a:lstStyle/>
          <a:p>
            <a:r>
              <a:rPr lang="en-GB" sz="3600" dirty="0" smtClean="0"/>
              <a:t>What are Modern Languages Degrees</a:t>
            </a:r>
            <a:r>
              <a:rPr lang="en-GB" dirty="0" smtClean="0"/>
              <a:t>?</a:t>
            </a:r>
            <a:endParaRPr lang="en-GB" dirty="0"/>
          </a:p>
        </p:txBody>
      </p:sp>
      <p:sp>
        <p:nvSpPr>
          <p:cNvPr id="3" name="Content Placeholder 2"/>
          <p:cNvSpPr>
            <a:spLocks noGrp="1"/>
          </p:cNvSpPr>
          <p:nvPr>
            <p:ph idx="1"/>
          </p:nvPr>
        </p:nvSpPr>
        <p:spPr>
          <a:xfrm>
            <a:off x="611560" y="1772816"/>
            <a:ext cx="7632848" cy="4896544"/>
          </a:xfrm>
        </p:spPr>
        <p:txBody>
          <a:bodyPr>
            <a:normAutofit fontScale="25000" lnSpcReduction="20000"/>
          </a:bodyPr>
          <a:lstStyle/>
          <a:p>
            <a:pPr marL="0" indent="0">
              <a:buNone/>
            </a:pPr>
            <a:endParaRPr lang="en-GB" sz="4400" dirty="0" smtClean="0"/>
          </a:p>
          <a:p>
            <a:pPr marL="0" indent="0">
              <a:buNone/>
            </a:pPr>
            <a:r>
              <a:rPr lang="en-GB" sz="8000" dirty="0" smtClean="0">
                <a:latin typeface="+mj-lt"/>
              </a:rPr>
              <a:t>Courses </a:t>
            </a:r>
            <a:r>
              <a:rPr lang="en-GB" sz="8000" dirty="0">
                <a:latin typeface="+mj-lt"/>
              </a:rPr>
              <a:t>bearing the label ‘</a:t>
            </a:r>
            <a:r>
              <a:rPr lang="en-GB" sz="8000" dirty="0" smtClean="0">
                <a:latin typeface="+mj-lt"/>
              </a:rPr>
              <a:t>Modern Languages</a:t>
            </a:r>
            <a:r>
              <a:rPr lang="en-GB" sz="8000" dirty="0">
                <a:latin typeface="+mj-lt"/>
              </a:rPr>
              <a:t>’ typically combine the acquisition of a skill – proficiency in a foreign language – with </a:t>
            </a:r>
            <a:r>
              <a:rPr lang="en-GB" sz="8000" dirty="0" smtClean="0">
                <a:latin typeface="+mj-lt"/>
              </a:rPr>
              <a:t>an infinite </a:t>
            </a:r>
            <a:r>
              <a:rPr lang="en-GB" sz="8000" dirty="0">
                <a:latin typeface="+mj-lt"/>
              </a:rPr>
              <a:t>range of content. The content extends from literary, cultural, linguistic, social, </a:t>
            </a:r>
            <a:r>
              <a:rPr lang="en-GB" sz="8000" dirty="0" smtClean="0">
                <a:latin typeface="+mj-lt"/>
              </a:rPr>
              <a:t>historical, political </a:t>
            </a:r>
            <a:r>
              <a:rPr lang="en-GB" sz="8000" dirty="0">
                <a:latin typeface="+mj-lt"/>
              </a:rPr>
              <a:t>or other studies pertaining to the country or countries where the target language is spoken </a:t>
            </a:r>
            <a:r>
              <a:rPr lang="en-GB" sz="8000" dirty="0" smtClean="0">
                <a:latin typeface="+mj-lt"/>
              </a:rPr>
              <a:t>and for </a:t>
            </a:r>
            <a:r>
              <a:rPr lang="en-GB" sz="8000" dirty="0">
                <a:latin typeface="+mj-lt"/>
              </a:rPr>
              <a:t>whose access target language proficiency is normally a prerequisite, to </a:t>
            </a:r>
            <a:r>
              <a:rPr lang="en-GB" sz="8000" dirty="0" smtClean="0">
                <a:latin typeface="+mj-lt"/>
              </a:rPr>
              <a:t>the entire </a:t>
            </a:r>
            <a:r>
              <a:rPr lang="en-GB" sz="8000" dirty="0">
                <a:latin typeface="+mj-lt"/>
              </a:rPr>
              <a:t>spectrum </a:t>
            </a:r>
            <a:r>
              <a:rPr lang="en-GB" sz="8000" dirty="0" smtClean="0">
                <a:latin typeface="+mj-lt"/>
              </a:rPr>
              <a:t>of university </a:t>
            </a:r>
            <a:r>
              <a:rPr lang="en-GB" sz="8000" dirty="0">
                <a:latin typeface="+mj-lt"/>
              </a:rPr>
              <a:t>disciplines whose students opt to add generic or subject-related linguistic skills to </a:t>
            </a:r>
            <a:r>
              <a:rPr lang="en-GB" sz="8000" dirty="0" smtClean="0">
                <a:latin typeface="+mj-lt"/>
              </a:rPr>
              <a:t>their overall </a:t>
            </a:r>
            <a:r>
              <a:rPr lang="en-GB" sz="8000" dirty="0">
                <a:latin typeface="+mj-lt"/>
              </a:rPr>
              <a:t>university curriculum. The professional identities of academics and students in </a:t>
            </a:r>
            <a:r>
              <a:rPr lang="en-GB" sz="8000" dirty="0" smtClean="0">
                <a:latin typeface="+mj-lt"/>
              </a:rPr>
              <a:t>Modern Language </a:t>
            </a:r>
            <a:r>
              <a:rPr lang="en-GB" sz="8000" dirty="0">
                <a:latin typeface="+mj-lt"/>
              </a:rPr>
              <a:t>departments are so disparate that an ethnographic study memorably portrayed them as </a:t>
            </a:r>
            <a:r>
              <a:rPr lang="en-GB" sz="8000" dirty="0" smtClean="0">
                <a:latin typeface="+mj-lt"/>
              </a:rPr>
              <a:t>rival ‘tribes</a:t>
            </a:r>
            <a:r>
              <a:rPr lang="en-GB" sz="8000" dirty="0">
                <a:latin typeface="+mj-lt"/>
              </a:rPr>
              <a:t>’ (Evans, 1988: 175-177), with primary allegiances to literary or sociological approaches or </a:t>
            </a:r>
            <a:r>
              <a:rPr lang="en-GB" sz="8000" dirty="0" smtClean="0">
                <a:latin typeface="+mj-lt"/>
              </a:rPr>
              <a:t>to language </a:t>
            </a:r>
            <a:r>
              <a:rPr lang="en-GB" sz="8000" dirty="0">
                <a:latin typeface="+mj-lt"/>
              </a:rPr>
              <a:t>teaching</a:t>
            </a:r>
            <a:r>
              <a:rPr lang="en-GB" sz="8000" dirty="0" smtClean="0">
                <a:latin typeface="+mj-lt"/>
              </a:rPr>
              <a:t>.</a:t>
            </a:r>
          </a:p>
          <a:p>
            <a:pPr marL="2155825" indent="0">
              <a:buNone/>
            </a:pPr>
            <a:r>
              <a:rPr lang="en-GB" sz="8000" dirty="0" smtClean="0">
                <a:latin typeface="+mj-lt"/>
              </a:rPr>
              <a:t>Coleman, James A. (2004). Modern Languages in British universities: past and present. Arts and Humanities in Higher Education, 3(2), pp. 147–162)</a:t>
            </a:r>
            <a:endParaRPr lang="en-GB" sz="8000" dirty="0"/>
          </a:p>
          <a:p>
            <a:pPr marL="2868613" indent="0">
              <a:buNone/>
            </a:pPr>
            <a:endParaRPr lang="en-GB" dirty="0" smtClean="0"/>
          </a:p>
          <a:p>
            <a:pPr marL="2868613" indent="0">
              <a:buNone/>
            </a:pPr>
            <a:endParaRPr lang="en-GB" dirty="0" smtClean="0"/>
          </a:p>
          <a:p>
            <a:pPr marL="2868613" indent="0">
              <a:buNone/>
            </a:pPr>
            <a:endParaRPr lang="en-GB" dirty="0" smtClean="0"/>
          </a:p>
          <a:p>
            <a:pPr marL="2868613" indent="0">
              <a:buNone/>
            </a:pPr>
            <a:r>
              <a:rPr lang="en-GB" sz="3600" dirty="0" smtClean="0">
                <a:latin typeface="+mj-lt"/>
              </a:rPr>
              <a:t>(</a:t>
            </a:r>
            <a:endParaRPr lang="en-GB" sz="3600"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Modern Languages and Literature</a:t>
            </a:r>
            <a:endParaRPr lang="en-GB" dirty="0"/>
          </a:p>
        </p:txBody>
      </p:sp>
      <p:sp>
        <p:nvSpPr>
          <p:cNvPr id="3" name="Content Placeholder 2"/>
          <p:cNvSpPr>
            <a:spLocks noGrp="1"/>
          </p:cNvSpPr>
          <p:nvPr>
            <p:ph idx="1"/>
          </p:nvPr>
        </p:nvSpPr>
        <p:spPr>
          <a:xfrm>
            <a:off x="827584" y="2057400"/>
            <a:ext cx="7128792" cy="3886200"/>
          </a:xfrm>
        </p:spPr>
        <p:txBody>
          <a:bodyPr>
            <a:normAutofit fontScale="92500" lnSpcReduction="20000"/>
          </a:bodyPr>
          <a:lstStyle/>
          <a:p>
            <a:pPr marL="0" indent="0">
              <a:buNone/>
            </a:pPr>
            <a:r>
              <a:rPr lang="en-GB" sz="2900" dirty="0" smtClean="0">
                <a:latin typeface="+mj-lt"/>
              </a:rPr>
              <a:t>But in the UK, as in the rest of Europe, a Modern Languages degree has traditionally meant a diet of literature, whether students wanted it or not. Increasingly, perhaps as </a:t>
            </a:r>
            <a:r>
              <a:rPr lang="en-GB" sz="2900" dirty="0" err="1" smtClean="0">
                <a:latin typeface="+mj-lt"/>
              </a:rPr>
              <a:t>Bassnett</a:t>
            </a:r>
            <a:r>
              <a:rPr lang="en-GB" sz="2900" dirty="0" smtClean="0">
                <a:latin typeface="+mj-lt"/>
              </a:rPr>
              <a:t> (2002: 102-103) suggests because of shorter attention span and diminished reading habits, they do not.</a:t>
            </a:r>
          </a:p>
          <a:p>
            <a:endParaRPr lang="en-GB" dirty="0" smtClean="0"/>
          </a:p>
          <a:p>
            <a:pPr marL="1790700" indent="0">
              <a:buNone/>
            </a:pPr>
            <a:r>
              <a:rPr lang="en-GB" sz="2400" dirty="0" smtClean="0">
                <a:latin typeface="+mj-lt"/>
              </a:rPr>
              <a:t>(Coleman, James A. (2004). Modern Languages in British universities: past and present. Arts and Humanities in Higher Education, 3(2), pp. 147–162)</a:t>
            </a:r>
          </a:p>
          <a:p>
            <a:pPr>
              <a:buNone/>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Linguistic Marketplace</a:t>
            </a:r>
            <a:endParaRPr lang="en-GB" dirty="0"/>
          </a:p>
        </p:txBody>
      </p:sp>
      <p:sp>
        <p:nvSpPr>
          <p:cNvPr id="3" name="Content Placeholder 2"/>
          <p:cNvSpPr>
            <a:spLocks noGrp="1"/>
          </p:cNvSpPr>
          <p:nvPr>
            <p:ph idx="1"/>
          </p:nvPr>
        </p:nvSpPr>
        <p:spPr>
          <a:xfrm>
            <a:off x="1043608" y="2057400"/>
            <a:ext cx="6042992" cy="4395936"/>
          </a:xfrm>
        </p:spPr>
        <p:txBody>
          <a:bodyPr>
            <a:normAutofit fontScale="25000" lnSpcReduction="20000"/>
          </a:bodyPr>
          <a:lstStyle/>
          <a:p>
            <a:pPr marL="0" indent="0">
              <a:buNone/>
            </a:pPr>
            <a:r>
              <a:rPr lang="en-GB" sz="8000" dirty="0" smtClean="0">
                <a:latin typeface="+mj-lt"/>
              </a:rPr>
              <a:t>A range of scholars … working on minority language settings have drawn attention to the fact that language can be considered a socioeconomic resort which has a market value (see also </a:t>
            </a:r>
            <a:r>
              <a:rPr lang="en-GB" sz="8000" dirty="0" err="1" smtClean="0">
                <a:latin typeface="+mj-lt"/>
              </a:rPr>
              <a:t>Bourdieu’s</a:t>
            </a:r>
            <a:r>
              <a:rPr lang="en-GB" sz="8000" dirty="0" smtClean="0">
                <a:latin typeface="+mj-lt"/>
              </a:rPr>
              <a:t> (1982) notion of the linguistic marketplace).  In a contact setting it is the language or languages that are perceived as useful in  a socioeconomic sense that will persist.</a:t>
            </a:r>
          </a:p>
          <a:p>
            <a:pPr marL="0" indent="0">
              <a:buNone/>
            </a:pPr>
            <a:endParaRPr lang="en-GB" sz="5000" dirty="0" smtClean="0">
              <a:latin typeface="+mj-lt"/>
            </a:endParaRPr>
          </a:p>
          <a:p>
            <a:pPr marL="1790700" indent="0">
              <a:buNone/>
              <a:tabLst>
                <a:tab pos="2868613" algn="l"/>
              </a:tabLst>
            </a:pPr>
            <a:endParaRPr lang="en-GB" sz="5000" dirty="0" smtClean="0">
              <a:latin typeface="+mj-lt"/>
            </a:endParaRPr>
          </a:p>
          <a:p>
            <a:pPr marL="1790700" indent="0">
              <a:buNone/>
              <a:tabLst>
                <a:tab pos="2868613" algn="l"/>
              </a:tabLst>
            </a:pPr>
            <a:endParaRPr lang="en-GB" sz="5000" dirty="0" smtClean="0">
              <a:latin typeface="+mj-lt"/>
            </a:endParaRPr>
          </a:p>
          <a:p>
            <a:pPr marL="1790700" indent="0">
              <a:buNone/>
              <a:tabLst>
                <a:tab pos="2868613" algn="l"/>
              </a:tabLst>
            </a:pPr>
            <a:endParaRPr lang="en-GB" sz="5000" dirty="0" smtClean="0">
              <a:latin typeface="+mj-lt"/>
            </a:endParaRPr>
          </a:p>
          <a:p>
            <a:pPr marL="1790700" indent="0">
              <a:buNone/>
              <a:tabLst>
                <a:tab pos="2868613" algn="l"/>
              </a:tabLst>
            </a:pPr>
            <a:r>
              <a:rPr lang="en-GB" sz="8000" dirty="0" smtClean="0">
                <a:latin typeface="+mj-lt"/>
              </a:rPr>
              <a:t>Alan Davies and Catherine Elder (eds.) (2004) Handbook of Applied Linguistics, London: Blackwell, p. 728</a:t>
            </a:r>
            <a:endParaRPr lang="en-GB" sz="80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World’s Languages</a:t>
            </a:r>
            <a:endParaRPr lang="en-GB" dirty="0"/>
          </a:p>
        </p:txBody>
      </p:sp>
      <p:sp>
        <p:nvSpPr>
          <p:cNvPr id="3" name="Content Placeholder 2"/>
          <p:cNvSpPr>
            <a:spLocks noGrp="1"/>
          </p:cNvSpPr>
          <p:nvPr>
            <p:ph idx="1"/>
          </p:nvPr>
        </p:nvSpPr>
        <p:spPr/>
        <p:txBody>
          <a:bodyPr/>
          <a:lstStyle/>
          <a:p>
            <a:pPr>
              <a:buNone/>
            </a:pPr>
            <a:r>
              <a:rPr lang="en-GB" dirty="0" err="1" smtClean="0">
                <a:latin typeface="+mj-lt"/>
                <a:hlinkClick r:id="rId2"/>
              </a:rPr>
              <a:t>Ethnologue</a:t>
            </a:r>
            <a:r>
              <a:rPr lang="en-GB" dirty="0" smtClean="0">
                <a:latin typeface="+mj-lt"/>
                <a:hlinkClick r:id="rId2"/>
              </a:rPr>
              <a:t> Table of Word Languages</a:t>
            </a:r>
            <a:endParaRPr lang="en-GB"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
            </a:r>
            <a:br>
              <a:rPr lang="en-GB" dirty="0" smtClean="0"/>
            </a:br>
            <a:r>
              <a:rPr lang="en-GB" dirty="0" smtClean="0"/>
              <a:t>World Events</a:t>
            </a:r>
            <a:endParaRPr lang="en-GB" dirty="0"/>
          </a:p>
        </p:txBody>
      </p:sp>
      <p:sp>
        <p:nvSpPr>
          <p:cNvPr id="3" name="Content Placeholder 2"/>
          <p:cNvSpPr>
            <a:spLocks noGrp="1"/>
          </p:cNvSpPr>
          <p:nvPr>
            <p:ph idx="1"/>
          </p:nvPr>
        </p:nvSpPr>
        <p:spPr>
          <a:xfrm>
            <a:off x="2057400" y="2132856"/>
            <a:ext cx="5029200" cy="3810744"/>
          </a:xfrm>
        </p:spPr>
        <p:txBody>
          <a:bodyPr>
            <a:normAutofit lnSpcReduction="10000"/>
          </a:bodyPr>
          <a:lstStyle/>
          <a:p>
            <a:r>
              <a:rPr lang="en-GB" dirty="0" smtClean="0"/>
              <a:t>Fall of Berlin Wall</a:t>
            </a:r>
          </a:p>
          <a:p>
            <a:r>
              <a:rPr lang="en-GB" dirty="0" smtClean="0"/>
              <a:t>Glasnost</a:t>
            </a:r>
          </a:p>
          <a:p>
            <a:r>
              <a:rPr lang="en-GB" dirty="0" smtClean="0"/>
              <a:t>9/11 and London July Bombings</a:t>
            </a:r>
          </a:p>
          <a:p>
            <a:r>
              <a:rPr lang="en-GB" dirty="0" smtClean="0"/>
              <a:t>International Terrorism</a:t>
            </a:r>
          </a:p>
          <a:p>
            <a:r>
              <a:rPr lang="en-GB" dirty="0" smtClean="0"/>
              <a:t>War in Afghanistan </a:t>
            </a:r>
          </a:p>
          <a:p>
            <a:r>
              <a:rPr lang="en-GB" dirty="0" smtClean="0"/>
              <a:t>Opening up of China</a:t>
            </a:r>
          </a:p>
          <a:p>
            <a:r>
              <a:rPr lang="en-GB" dirty="0" smtClean="0"/>
              <a:t>Japanese Tsunami/Nuclear Disaster</a:t>
            </a:r>
          </a:p>
          <a:p>
            <a:r>
              <a:rPr lang="en-GB" smtClean="0"/>
              <a:t>Moslem Spring</a:t>
            </a:r>
            <a:endParaRPr lang="en-GB" dirty="0" smtClean="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The Top Ten Modern Languages in the US and their ‘Market Value’</a:t>
            </a:r>
            <a:endParaRPr lang="en-GB" sz="3200" dirty="0"/>
          </a:p>
        </p:txBody>
      </p:sp>
      <p:sp>
        <p:nvSpPr>
          <p:cNvPr id="3" name="Content Placeholder 2"/>
          <p:cNvSpPr>
            <a:spLocks noGrp="1"/>
          </p:cNvSpPr>
          <p:nvPr>
            <p:ph idx="1"/>
          </p:nvPr>
        </p:nvSpPr>
        <p:spPr/>
        <p:txBody>
          <a:bodyPr>
            <a:normAutofit fontScale="85000" lnSpcReduction="10000"/>
          </a:bodyPr>
          <a:lstStyle/>
          <a:p>
            <a:r>
              <a:rPr lang="en-GB" dirty="0" smtClean="0">
                <a:hlinkClick r:id="rId2"/>
              </a:rPr>
              <a:t>Forbes Magazine</a:t>
            </a:r>
            <a:endParaRPr lang="en-GB" dirty="0" smtClean="0"/>
          </a:p>
          <a:p>
            <a:endParaRPr lang="en-GB" dirty="0"/>
          </a:p>
          <a:p>
            <a:r>
              <a:rPr lang="en-GB" b="1" dirty="0" smtClean="0"/>
              <a:t>Spanish</a:t>
            </a:r>
            <a:r>
              <a:rPr lang="en-GB" dirty="0" smtClean="0"/>
              <a:t> (822,985 students)</a:t>
            </a:r>
            <a:br>
              <a:rPr lang="en-GB" dirty="0" smtClean="0"/>
            </a:br>
            <a:r>
              <a:rPr lang="en-GB" b="1" dirty="0" smtClean="0"/>
              <a:t>French </a:t>
            </a:r>
            <a:r>
              <a:rPr lang="en-GB" dirty="0" smtClean="0"/>
              <a:t>(206, 426 students)</a:t>
            </a:r>
            <a:br>
              <a:rPr lang="en-GB" dirty="0" smtClean="0"/>
            </a:br>
            <a:r>
              <a:rPr lang="en-GB" b="1" dirty="0" smtClean="0"/>
              <a:t>German</a:t>
            </a:r>
            <a:r>
              <a:rPr lang="en-GB" dirty="0" smtClean="0"/>
              <a:t> (94,264 students)</a:t>
            </a:r>
            <a:br>
              <a:rPr lang="en-GB" dirty="0" smtClean="0"/>
            </a:br>
            <a:r>
              <a:rPr lang="en-GB" b="1" dirty="0" smtClean="0"/>
              <a:t>American Sign Language</a:t>
            </a:r>
            <a:r>
              <a:rPr lang="en-GB" dirty="0" smtClean="0"/>
              <a:t> (78,829 students)</a:t>
            </a:r>
            <a:br>
              <a:rPr lang="en-GB" dirty="0" smtClean="0"/>
            </a:br>
            <a:r>
              <a:rPr lang="en-GB" b="1" dirty="0" smtClean="0"/>
              <a:t>Italian</a:t>
            </a:r>
            <a:r>
              <a:rPr lang="en-GB" dirty="0" smtClean="0"/>
              <a:t> (78,368 students). </a:t>
            </a:r>
          </a:p>
          <a:p>
            <a:pPr marL="2868613" indent="0">
              <a:buNone/>
            </a:pPr>
            <a:r>
              <a:rPr lang="en-GB" b="1" dirty="0" smtClean="0">
                <a:hlinkClick r:id="rId3" tooltip="Permanent Link: The Most Popular Foreign Languages: Foreign Language Enrollment in U.S. Schools"/>
              </a:rPr>
              <a:t>The Most Popular Foreign Languages: Foreign Language </a:t>
            </a:r>
            <a:r>
              <a:rPr lang="en-GB" b="1" dirty="0" err="1" smtClean="0">
                <a:hlinkClick r:id="rId3" tooltip="Permanent Link: The Most Popular Foreign Languages: Foreign Language Enrollment in U.S. Schools"/>
              </a:rPr>
              <a:t>Enrollment</a:t>
            </a:r>
            <a:r>
              <a:rPr lang="en-GB" b="1" dirty="0" smtClean="0">
                <a:hlinkClick r:id="rId3" tooltip="Permanent Link: The Most Popular Foreign Languages: Foreign Language Enrollment in U.S. Schools"/>
              </a:rPr>
              <a:t> in U.S. Schools</a:t>
            </a:r>
            <a:r>
              <a:rPr lang="en-GB" b="1" dirty="0" smtClean="0"/>
              <a:t>, </a:t>
            </a:r>
            <a:r>
              <a:rPr lang="en-GB" dirty="0" smtClean="0"/>
              <a:t>April 5th, 2010, ALTAlang.com</a:t>
            </a:r>
          </a:p>
          <a:p>
            <a:pPr>
              <a:buNone/>
            </a:pP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most widely taught languages in the UK</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latin typeface="+mj-lt"/>
              </a:rPr>
              <a:t>The most widely taught languages or language groupings in the UK have traditionally been French, Hispanic, Germanic, Italian, Slavonic and English as a foreign language. But there is growing interest in Japanese, Chinese and Arabic, as well as other less widely taught foreign languages. The main UK heritage languages (Welsh, Scots Gaelic, Irish) are undergoing a revival in some areas.</a:t>
            </a:r>
          </a:p>
          <a:p>
            <a:pPr marL="1433513" indent="0">
              <a:buNone/>
            </a:pPr>
            <a:r>
              <a:rPr lang="en-GB" dirty="0" smtClean="0">
                <a:latin typeface="+mj-lt"/>
              </a:rPr>
              <a:t>Mike Kelly, </a:t>
            </a:r>
            <a:r>
              <a:rPr lang="en-GB" sz="2100" dirty="0" smtClean="0">
                <a:latin typeface="+mj-lt"/>
              </a:rPr>
              <a:t>State of the Subjects: Languages, Linguistics and Area Studies in the UK today, LLAS website</a:t>
            </a:r>
          </a:p>
          <a:p>
            <a:pPr>
              <a:buNone/>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Numbers of Students</a:t>
            </a:r>
            <a:endParaRPr lang="en-GB" dirty="0"/>
          </a:p>
        </p:txBody>
      </p:sp>
      <p:sp>
        <p:nvSpPr>
          <p:cNvPr id="3" name="Content Placeholder 2"/>
          <p:cNvSpPr>
            <a:spLocks noGrp="1"/>
          </p:cNvSpPr>
          <p:nvPr>
            <p:ph idx="1"/>
          </p:nvPr>
        </p:nvSpPr>
        <p:spPr>
          <a:xfrm>
            <a:off x="539552" y="2057400"/>
            <a:ext cx="7416824" cy="3886200"/>
          </a:xfrm>
        </p:spPr>
        <p:txBody>
          <a:bodyPr>
            <a:normAutofit lnSpcReduction="10000"/>
          </a:bodyPr>
          <a:lstStyle/>
          <a:p>
            <a:pPr marL="0" indent="0">
              <a:buNone/>
            </a:pPr>
            <a:r>
              <a:rPr lang="en-GB" b="1" dirty="0" smtClean="0">
                <a:latin typeface="+mj-lt"/>
              </a:rPr>
              <a:t>In languages</a:t>
            </a:r>
            <a:r>
              <a:rPr lang="en-GB" dirty="0" smtClean="0">
                <a:latin typeface="+mj-lt"/>
              </a:rPr>
              <a:t> there are approximately 120,000 students studying at least one unit of language. Of these, rather less than half are following degree programmes that include language study, and more than half are studying a language as an additional subject, outside their main discipline. This does not include students studying a foreign language as a non-accredited unit, or studying English as a foreign language in pre-</a:t>
            </a:r>
            <a:r>
              <a:rPr lang="en-GB" dirty="0" err="1" smtClean="0">
                <a:latin typeface="+mj-lt"/>
              </a:rPr>
              <a:t>sessional</a:t>
            </a:r>
            <a:r>
              <a:rPr lang="en-GB" dirty="0" smtClean="0">
                <a:latin typeface="+mj-lt"/>
              </a:rPr>
              <a:t> and in-</a:t>
            </a:r>
            <a:r>
              <a:rPr lang="en-GB" dirty="0" err="1" smtClean="0">
                <a:latin typeface="+mj-lt"/>
              </a:rPr>
              <a:t>sessional</a:t>
            </a:r>
            <a:r>
              <a:rPr lang="en-GB" dirty="0" smtClean="0">
                <a:latin typeface="+mj-lt"/>
              </a:rPr>
              <a:t> courses. Facilities for these studies are available in most institutions, but since they fall outside accredited programmes, no figures are available. (Source: </a:t>
            </a:r>
            <a:r>
              <a:rPr lang="en-GB" dirty="0" smtClean="0">
                <a:latin typeface="+mj-lt"/>
                <a:hlinkClick r:id="rId2" action="ppaction://hlinkfile"/>
              </a:rPr>
              <a:t>HESA</a:t>
            </a:r>
            <a:r>
              <a:rPr lang="en-GB" dirty="0" smtClean="0">
                <a:latin typeface="+mj-lt"/>
              </a:rPr>
              <a:t>, and </a:t>
            </a:r>
            <a:r>
              <a:rPr lang="en-GB" dirty="0" smtClean="0">
                <a:latin typeface="+mj-lt"/>
                <a:hlinkClick r:id="rId3" action="ppaction://hlinkfile"/>
              </a:rPr>
              <a:t>Nuffield Languages Inquiry (1998)</a:t>
            </a:r>
            <a:r>
              <a:rPr lang="en-GB" dirty="0" smtClean="0">
                <a:latin typeface="+mj-lt"/>
              </a:rPr>
              <a:t>.) </a:t>
            </a:r>
          </a:p>
          <a:p>
            <a:pPr marL="1790700" indent="0">
              <a:buNone/>
            </a:pPr>
            <a:r>
              <a:rPr lang="en-GB" sz="1800" dirty="0" smtClean="0">
                <a:latin typeface="+mj-lt"/>
              </a:rPr>
              <a:t>Mike Kelly, </a:t>
            </a:r>
            <a:r>
              <a:rPr lang="en-GB" dirty="0" smtClean="0">
                <a:latin typeface="+mj-lt"/>
              </a:rPr>
              <a:t>State of the Subjects: Languages, Linguistics and Area Studies in the UK today, LLAS website</a:t>
            </a:r>
          </a:p>
          <a:p>
            <a:pPr marL="1790700" indent="0">
              <a:buNone/>
            </a:pPr>
            <a:endParaRPr lang="en-GB" dirty="0" smtClean="0">
              <a:latin typeface="+mj-lt"/>
            </a:endParaRPr>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ESOL</a:t>
            </a:r>
            <a:endParaRPr lang="en-GB" dirty="0"/>
          </a:p>
        </p:txBody>
      </p:sp>
      <p:sp>
        <p:nvSpPr>
          <p:cNvPr id="3" name="Content Placeholder 2"/>
          <p:cNvSpPr>
            <a:spLocks noGrp="1"/>
          </p:cNvSpPr>
          <p:nvPr>
            <p:ph idx="1"/>
          </p:nvPr>
        </p:nvSpPr>
        <p:spPr>
          <a:xfrm>
            <a:off x="539552" y="2057400"/>
            <a:ext cx="7416824" cy="3886200"/>
          </a:xfrm>
        </p:spPr>
        <p:txBody>
          <a:bodyPr>
            <a:normAutofit/>
          </a:bodyPr>
          <a:lstStyle/>
          <a:p>
            <a:pPr marL="0" indent="0">
              <a:spcBef>
                <a:spcPts val="0"/>
              </a:spcBef>
              <a:buNone/>
            </a:pPr>
            <a:r>
              <a:rPr lang="en-GB" dirty="0" err="1" smtClean="0">
                <a:latin typeface="+mj-lt"/>
              </a:rPr>
              <a:t>Ofsted</a:t>
            </a:r>
            <a:r>
              <a:rPr lang="en-GB" dirty="0" smtClean="0">
                <a:latin typeface="+mj-lt"/>
              </a:rPr>
              <a:t> (2005) reports that ‘ESOL is the largest single subject for enrolment on Skills for Life courses’. In 2001 there were 98,000</a:t>
            </a:r>
          </a:p>
          <a:p>
            <a:pPr marL="0" indent="0">
              <a:spcBef>
                <a:spcPts val="0"/>
              </a:spcBef>
              <a:buNone/>
            </a:pPr>
            <a:r>
              <a:rPr lang="en-GB" dirty="0" smtClean="0">
                <a:latin typeface="+mj-lt"/>
              </a:rPr>
              <a:t>ESOL enrolments: by 2005, the number had grown to 243,000. If non-Skills for Life courses are included in the count, the number</a:t>
            </a:r>
          </a:p>
          <a:p>
            <a:pPr marL="0" indent="0">
              <a:spcBef>
                <a:spcPts val="0"/>
              </a:spcBef>
              <a:buNone/>
            </a:pPr>
            <a:r>
              <a:rPr lang="en-GB" dirty="0" smtClean="0">
                <a:latin typeface="+mj-lt"/>
              </a:rPr>
              <a:t>of ESOL enrolments is nearer 400,000. Most enrolments are for Entry 1 and 2 courses.</a:t>
            </a:r>
          </a:p>
          <a:p>
            <a:pPr marL="0" indent="0">
              <a:spcBef>
                <a:spcPts val="0"/>
              </a:spcBef>
              <a:buNone/>
            </a:pPr>
            <a:endParaRPr lang="en-GB" dirty="0" smtClean="0">
              <a:latin typeface="+mj-lt"/>
            </a:endParaRPr>
          </a:p>
          <a:p>
            <a:pPr marL="2511425" indent="0">
              <a:spcBef>
                <a:spcPts val="0"/>
              </a:spcBef>
              <a:buNone/>
            </a:pPr>
            <a:r>
              <a:rPr lang="en-GB" b="1" dirty="0" smtClean="0">
                <a:latin typeface="+mj-lt"/>
              </a:rPr>
              <a:t>ES OL and EFL: An unhelpful distinction?</a:t>
            </a:r>
          </a:p>
          <a:p>
            <a:pPr marL="2511425" indent="0">
              <a:spcBef>
                <a:spcPts val="0"/>
              </a:spcBef>
              <a:buNone/>
            </a:pPr>
            <a:r>
              <a:rPr lang="en-GB" b="1" dirty="0" smtClean="0">
                <a:latin typeface="+mj-lt"/>
              </a:rPr>
              <a:t>A report commissioned by </a:t>
            </a:r>
            <a:r>
              <a:rPr lang="en-GB" b="1" dirty="0" err="1" smtClean="0">
                <a:latin typeface="+mj-lt"/>
              </a:rPr>
              <a:t>CfBT</a:t>
            </a:r>
            <a:r>
              <a:rPr lang="en-GB" b="1" dirty="0" smtClean="0">
                <a:latin typeface="+mj-lt"/>
              </a:rPr>
              <a:t> Education Trust </a:t>
            </a:r>
            <a:r>
              <a:rPr lang="en-GB" dirty="0" smtClean="0">
                <a:latin typeface="+mj-lt"/>
              </a:rPr>
              <a:t>Eddie Williams and Ann Williams</a:t>
            </a:r>
            <a:endParaRPr lang="en-GB"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Cuts in Overseas Student Numbers</a:t>
            </a:r>
            <a:endParaRPr lang="en-GB" dirty="0"/>
          </a:p>
        </p:txBody>
      </p:sp>
      <p:sp>
        <p:nvSpPr>
          <p:cNvPr id="3" name="Content Placeholder 2"/>
          <p:cNvSpPr>
            <a:spLocks noGrp="1"/>
          </p:cNvSpPr>
          <p:nvPr>
            <p:ph idx="1"/>
          </p:nvPr>
        </p:nvSpPr>
        <p:spPr/>
        <p:txBody>
          <a:bodyPr/>
          <a:lstStyle/>
          <a:p>
            <a:pPr marL="0" indent="0">
              <a:buNone/>
            </a:pPr>
            <a:r>
              <a:rPr lang="en-GB" dirty="0" smtClean="0">
                <a:latin typeface="+mj-lt"/>
              </a:rPr>
              <a:t>The home secretary, </a:t>
            </a:r>
            <a:r>
              <a:rPr lang="en-GB" dirty="0" smtClean="0">
                <a:latin typeface="+mj-lt"/>
                <a:hlinkClick r:id="rId2" tooltip="More from guardian.co.uk on Theresa May"/>
              </a:rPr>
              <a:t>Theresa May</a:t>
            </a:r>
            <a:r>
              <a:rPr lang="en-GB" dirty="0" smtClean="0">
                <a:latin typeface="+mj-lt"/>
              </a:rPr>
              <a:t>, has unveiled the coalition's compromise package on the student visa system and claimed it would curb numbers by more than 25%, with up to 80,000 fewer coming to Britain each year.</a:t>
            </a:r>
          </a:p>
          <a:p>
            <a:pPr marL="2511425" indent="0">
              <a:spcBef>
                <a:spcPts val="0"/>
              </a:spcBef>
              <a:buNone/>
            </a:pPr>
            <a:endParaRPr lang="en-GB" dirty="0" smtClean="0">
              <a:latin typeface="+mj-lt"/>
            </a:endParaRPr>
          </a:p>
          <a:p>
            <a:pPr marL="2511425" indent="0">
              <a:spcBef>
                <a:spcPts val="0"/>
              </a:spcBef>
              <a:buNone/>
            </a:pPr>
            <a:endParaRPr lang="en-GB" dirty="0" smtClean="0">
              <a:latin typeface="+mj-lt"/>
            </a:endParaRPr>
          </a:p>
          <a:p>
            <a:pPr marL="2511425" indent="0">
              <a:spcBef>
                <a:spcPts val="0"/>
              </a:spcBef>
              <a:buNone/>
            </a:pPr>
            <a:r>
              <a:rPr lang="en-GB" dirty="0" smtClean="0">
                <a:latin typeface="+mj-lt"/>
              </a:rPr>
              <a:t>Guardian On-line </a:t>
            </a:r>
          </a:p>
          <a:p>
            <a:pPr marL="2511425" indent="0">
              <a:spcBef>
                <a:spcPts val="0"/>
              </a:spcBef>
              <a:buNone/>
            </a:pPr>
            <a:r>
              <a:rPr lang="en-GB" dirty="0" smtClean="0">
                <a:latin typeface="+mj-lt"/>
              </a:rPr>
              <a:t>23, 3. 2011</a:t>
            </a:r>
            <a:endParaRPr lang="en-GB" dirty="0">
              <a:latin typeface="+mj-lt"/>
            </a:endParaRPr>
          </a:p>
        </p:txBody>
      </p:sp>
    </p:spTree>
  </p:cSld>
  <p:clrMapOvr>
    <a:masterClrMapping/>
  </p:clrMapOvr>
</p:sld>
</file>

<file path=ppt/theme/theme1.xml><?xml version="1.0" encoding="utf-8"?>
<a:theme xmlns:a="http://schemas.openxmlformats.org/drawingml/2006/main" name="Firelight">
  <a:themeElements>
    <a:clrScheme name="Firelight">
      <a:dk1>
        <a:sysClr val="windowText" lastClr="000000"/>
      </a:dk1>
      <a:lt1>
        <a:sysClr val="window" lastClr="FFFFFF"/>
      </a:lt1>
      <a:dk2>
        <a:srgbClr val="9F1C00"/>
      </a:dk2>
      <a:lt2>
        <a:srgbClr val="EEECE1"/>
      </a:lt2>
      <a:accent1>
        <a:srgbClr val="FF881F"/>
      </a:accent1>
      <a:accent2>
        <a:srgbClr val="771C00"/>
      </a:accent2>
      <a:accent3>
        <a:srgbClr val="576A2C"/>
      </a:accent3>
      <a:accent4>
        <a:srgbClr val="A24D00"/>
      </a:accent4>
      <a:accent5>
        <a:srgbClr val="244872"/>
      </a:accent5>
      <a:accent6>
        <a:srgbClr val="5E341C"/>
      </a:accent6>
      <a:hlink>
        <a:srgbClr val="FF912E"/>
      </a:hlink>
      <a:folHlink>
        <a:srgbClr val="B5CB83"/>
      </a:folHlink>
    </a:clrScheme>
    <a:fontScheme name="Firelight">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irelight">
      <a:fillStyleLst>
        <a:solidFill>
          <a:schemeClr val="phClr"/>
        </a:solidFill>
        <a:gradFill rotWithShape="1">
          <a:gsLst>
            <a:gs pos="0">
              <a:schemeClr val="phClr">
                <a:tint val="80000"/>
                <a:satMod val="150000"/>
              </a:schemeClr>
            </a:gs>
            <a:gs pos="100000">
              <a:schemeClr val="phClr">
                <a:tint val="100000"/>
                <a:shade val="80000"/>
                <a:satMod val="150000"/>
              </a:schemeClr>
            </a:gs>
          </a:gsLst>
          <a:lin ang="16200000" scaled="1"/>
        </a:gradFill>
        <a:gradFill rotWithShape="1">
          <a:gsLst>
            <a:gs pos="0">
              <a:schemeClr val="phClr">
                <a:shade val="40000"/>
                <a:satMod val="130000"/>
              </a:schemeClr>
            </a:gs>
            <a:gs pos="80000">
              <a:schemeClr val="phClr">
                <a:shade val="93000"/>
                <a:satMod val="130000"/>
              </a:schemeClr>
            </a:gs>
            <a:gs pos="100000">
              <a:schemeClr val="phClr">
                <a:shade val="94000"/>
                <a:satMod val="135000"/>
              </a:schemeClr>
            </a:gs>
          </a:gsLst>
          <a:path path="circle">
            <a:fillToRect l="25000" t="100000" r="100000" b="100000"/>
          </a:path>
        </a:gradFill>
      </a:fillStyleLst>
      <a:lnStyleLst>
        <a:ln w="12700" cap="flat" cmpd="sng" algn="ctr">
          <a:solidFill>
            <a:schemeClr val="phClr">
              <a:shade val="95000"/>
              <a:satMod val="105000"/>
            </a:schemeClr>
          </a:solidFill>
          <a:prstDash val="solid"/>
        </a:ln>
        <a:ln w="38100" cap="flat" cmpd="sng" algn="ctr">
          <a:solidFill>
            <a:schemeClr val="phClr">
              <a:shade val="95000"/>
              <a:alpha val="90000"/>
            </a:schemeClr>
          </a:solidFill>
          <a:prstDash val="solid"/>
        </a:ln>
        <a:ln w="76200" cap="flat" cmpd="sng" algn="ctr">
          <a:solidFill>
            <a:schemeClr val="phClr">
              <a:shade val="95000"/>
              <a:alpha val="50000"/>
            </a:schemeClr>
          </a:solidFill>
          <a:prstDash val="solid"/>
        </a:ln>
      </a:lnStyleLst>
      <a:effectStyleLst>
        <a:effectStyle>
          <a:effectLst>
            <a:innerShdw blurRad="63500">
              <a:srgbClr val="000000">
                <a:alpha val="60000"/>
              </a:srgbClr>
            </a:innerShdw>
          </a:effectLst>
        </a:effectStyle>
        <a:effectStyle>
          <a:effectLst>
            <a:innerShdw blurRad="63500">
              <a:srgbClr val="000000">
                <a:alpha val="50000"/>
              </a:srgbClr>
            </a:innerShdw>
            <a:outerShdw blurRad="76200" dist="38100" sx="101000" sy="101000" rotWithShape="0">
              <a:srgbClr val="000000">
                <a:alpha val="60000"/>
              </a:srgbClr>
            </a:outerShdw>
          </a:effectLst>
        </a:effectStyle>
        <a:effectStyle>
          <a:effectLst>
            <a:innerShdw blurRad="63500">
              <a:srgbClr val="000000">
                <a:alpha val="50000"/>
              </a:srgbClr>
            </a:innerShdw>
          </a:effectLst>
          <a:scene3d>
            <a:camera prst="orthographicFront">
              <a:rot lat="0" lon="0" rev="0"/>
            </a:camera>
            <a:lightRig rig="balanced" dir="t">
              <a:rot lat="0" lon="0" rev="4200000"/>
            </a:lightRig>
          </a:scene3d>
          <a:sp3d prstMaterial="softmetal">
            <a:bevelT w="63500" h="25400" prst="softRound"/>
          </a:sp3d>
        </a:effectStyle>
      </a:effectStyleLst>
      <a:bgFillStyleLst>
        <a:solidFill>
          <a:schemeClr val="phClr"/>
        </a:solidFill>
        <a:gradFill rotWithShape="1">
          <a:gsLst>
            <a:gs pos="0">
              <a:schemeClr val="accent1">
                <a:shade val="45000"/>
                <a:satMod val="125000"/>
              </a:schemeClr>
            </a:gs>
            <a:gs pos="100000">
              <a:schemeClr val="phClr">
                <a:shade val="55000"/>
                <a:satMod val="125000"/>
              </a:schemeClr>
            </a:gs>
          </a:gsLst>
          <a:lin ang="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TotalTime>
  <Words>873</Words>
  <Application>Microsoft Office PowerPoint</Application>
  <PresentationFormat>On-screen Show (4:3)</PresentationFormat>
  <Paragraphs>67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Firelight</vt:lpstr>
      <vt:lpstr>The languages marketplace: what does the world look like, what languages do we need and how do we get into new markets?</vt:lpstr>
      <vt:lpstr>The Linguistic Marketplace</vt:lpstr>
      <vt:lpstr>The World’s Languages</vt:lpstr>
      <vt:lpstr> World Events</vt:lpstr>
      <vt:lpstr>The Top Ten Modern Languages in the US and their ‘Market Value’</vt:lpstr>
      <vt:lpstr>The most widely taught languages in the UK</vt:lpstr>
      <vt:lpstr>Numbers of Students</vt:lpstr>
      <vt:lpstr>ESOL</vt:lpstr>
      <vt:lpstr>Cuts in Overseas Student Numbers</vt:lpstr>
      <vt:lpstr>Breaking into New Markets</vt:lpstr>
      <vt:lpstr>What are Modern Languages Degrees?</vt:lpstr>
      <vt:lpstr>Modern Languages and Literature</vt:lpstr>
    </vt:vector>
  </TitlesOfParts>
  <Company>University of Aberdeen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languages marketplace: what does the world look like, what languages do we need and how to we get into new markets?  Barbara Fennell  University of Aberdeen</dc:title>
  <dc:creator>Fennell</dc:creator>
  <cp:lastModifiedBy>Gallagher-Brett A.</cp:lastModifiedBy>
  <cp:revision>33</cp:revision>
  <dcterms:created xsi:type="dcterms:W3CDTF">2011-04-01T10:01:56Z</dcterms:created>
  <dcterms:modified xsi:type="dcterms:W3CDTF">2011-05-03T14:05:40Z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891275123</vt:i4>
  </property>
  <property fmtid="{D5CDD505-2E9C-101B-9397-08002B2CF9AE}" pid="3" name="_NewReviewCycle">
    <vt:lpwstr/>
  </property>
  <property fmtid="{D5CDD505-2E9C-101B-9397-08002B2CF9AE}" pid="4" name="_EmailSubject">
    <vt:lpwstr>event presentations</vt:lpwstr>
  </property>
  <property fmtid="{D5CDD505-2E9C-101B-9397-08002B2CF9AE}" pid="5" name="_AuthorEmail">
    <vt:lpwstr>A.Gallagher-Brett@soton.ac.uk</vt:lpwstr>
  </property>
  <property fmtid="{D5CDD505-2E9C-101B-9397-08002B2CF9AE}" pid="6" name="_AuthorEmailDisplayName">
    <vt:lpwstr>Gallagher-Brett A.</vt:lpwstr>
  </property>
</Properties>
</file>